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62" r:id="rId6"/>
    <p:sldId id="258" r:id="rId7"/>
    <p:sldId id="259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33DD3-ECA1-4E92-8D24-185DE778095D}" type="datetimeFigureOut">
              <a:rPr lang="en-US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04432-29A6-4C3C-996C-DF8BE9F3DD5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1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Note about the series:</a:t>
            </a:r>
            <a:endParaRPr lang="en-US"/>
          </a:p>
          <a:p>
            <a:r>
              <a:rPr lang="en-US">
                <a:cs typeface="Calibri"/>
              </a:rPr>
              <a:t>Start with ourselves and our </a:t>
            </a:r>
            <a:r>
              <a:rPr lang="en-US" dirty="0">
                <a:cs typeface="Calibri"/>
              </a:rPr>
              <a:t>experience</a:t>
            </a:r>
            <a:endParaRPr lang="en-US"/>
          </a:p>
          <a:p>
            <a:r>
              <a:rPr lang="en-US">
                <a:cs typeface="Calibri"/>
              </a:rPr>
              <a:t>Ready ourselves to learn something new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No quick fix to racism! Cultivating the practice of reflection and action to create a more anti-racism classroom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 </a:t>
            </a:r>
          </a:p>
          <a:p>
            <a:r>
              <a:rPr lang="en-US">
                <a:cs typeface="Calibri"/>
              </a:rPr>
              <a:t>This will be imperfect, this is not an answer to all of your questions</a:t>
            </a:r>
          </a:p>
          <a:p>
            <a:r>
              <a:rPr lang="en-US">
                <a:cs typeface="Calibri"/>
              </a:rPr>
              <a:t>This is a start to the work we all need to do personally and in our teaching ans scholarship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04432-29A6-4C3C-996C-DF8BE9F3DD5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Remind facilitators what </a:t>
            </a:r>
            <a:r>
              <a:rPr lang="en-US" dirty="0" err="1">
                <a:cs typeface="Calibri"/>
              </a:rPr>
              <a:t>tod</a:t>
            </a:r>
            <a:r>
              <a:rPr lang="en-US" dirty="0">
                <a:cs typeface="Calibri"/>
              </a:rPr>
              <a:t> do....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04432-29A6-4C3C-996C-DF8BE9F3DD5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F36D5352-38F0-46FA-9B91-C1658F815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8" r="12803" b="2"/>
          <a:stretch/>
        </p:blipFill>
        <p:spPr>
          <a:xfrm>
            <a:off x="8898605" y="3599709"/>
            <a:ext cx="2559888" cy="2532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10" y="3144418"/>
            <a:ext cx="7817579" cy="2373223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cs typeface="Calibri Light"/>
              </a:rPr>
              <a:t>Anti-Racist Pedagogy Series</a:t>
            </a:r>
            <a:br>
              <a:rPr lang="en-US" sz="5400" dirty="0">
                <a:cs typeface="Calibri Light"/>
              </a:rPr>
            </a:br>
            <a:r>
              <a:rPr lang="en-US" sz="5400" dirty="0">
                <a:cs typeface="Calibri Light"/>
              </a:rPr>
              <a:t>Closing Discussion Circle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3809" y="1122362"/>
            <a:ext cx="4956483" cy="17098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dirty="0">
              <a:cs typeface="Calibri"/>
            </a:endParaRPr>
          </a:p>
          <a:p>
            <a:pPr algn="l"/>
            <a:r>
              <a:rPr lang="en-US" dirty="0">
                <a:cs typeface="Calibri"/>
              </a:rPr>
              <a:t>August 4, 2020</a:t>
            </a:r>
          </a:p>
          <a:p>
            <a:pPr algn="l"/>
            <a:r>
              <a:rPr lang="en-US" dirty="0">
                <a:cs typeface="Calibri"/>
              </a:rPr>
              <a:t>Faculty Center for Ignatian Pedagogy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E8A34-DE63-44A6-962E-E0070C51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Welcome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B3611-A9AD-4B67-988C-D93508563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093" y="932688"/>
            <a:ext cx="8001319" cy="582650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lvl="1" indent="0">
              <a:buNone/>
            </a:pPr>
            <a:r>
              <a:rPr lang="en-US" sz="3600" dirty="0">
                <a:cs typeface="Calibri"/>
              </a:rPr>
              <a:t>Acknowledgements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The</a:t>
            </a:r>
            <a:r>
              <a:rPr lang="en-US" dirty="0">
                <a:ea typeface="+mn-lt"/>
                <a:cs typeface="+mn-lt"/>
              </a:rPr>
              <a:t> Loyola community occupies the traditional homelands of the people of the Council of Three Fires, the Ojibwe, Potawatomi, and Odawa as well as the Menominee, Miami and Ho-Chunk nations. This was also a site of trade, travel, gathering and healing for more than a dozen other Native tribes and is still home to over 100,000 tribal members in the state of Illinois.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 Thank you to our circle facilitators.</a:t>
            </a:r>
            <a:endParaRPr lang="en-US" dirty="0"/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457200" lvl="1" indent="0">
              <a:buNone/>
            </a:pPr>
            <a:r>
              <a:rPr lang="en-US" dirty="0">
                <a:cs typeface="Calibri"/>
              </a:rPr>
              <a:t>Thank you, Loyola colleagues, for joining us. </a:t>
            </a:r>
            <a:endParaRPr lang="en-US" dirty="0"/>
          </a:p>
          <a:p>
            <a:pPr marL="457200" lvl="1" indent="0">
              <a:buNone/>
            </a:pPr>
            <a:endParaRPr lang="en-US" dirty="0">
              <a:cs typeface="Calibri"/>
            </a:endParaRPr>
          </a:p>
          <a:p>
            <a:pPr marL="457200" lvl="1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69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285ED-7C33-4157-9224-1A62DFF66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Intent of session &amp; Agenda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22FE1-3549-4E71-BF80-E54A66F6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600">
                <a:ea typeface="+mn-lt"/>
                <a:cs typeface="+mn-lt"/>
              </a:rPr>
              <a:t>Intent</a:t>
            </a:r>
          </a:p>
          <a:p>
            <a:r>
              <a:rPr lang="en-US" sz="2600">
                <a:ea typeface="+mn-lt"/>
                <a:cs typeface="+mn-lt"/>
              </a:rPr>
              <a:t>Explore how our own experiences of racism/anti-racism impact our teaching </a:t>
            </a:r>
            <a:endParaRPr lang="en-US" sz="2600">
              <a:cs typeface="Calibri"/>
            </a:endParaRPr>
          </a:p>
          <a:p>
            <a:r>
              <a:rPr lang="en-US" sz="2600">
                <a:ea typeface="+mn-lt"/>
                <a:cs typeface="+mn-lt"/>
              </a:rPr>
              <a:t>Experience a circle discussion process by reflecting on a conversation about anti-racism with colleagues</a:t>
            </a:r>
            <a:endParaRPr lang="en-US" sz="2600">
              <a:cs typeface="Calibri"/>
            </a:endParaRPr>
          </a:p>
          <a:p>
            <a:pPr marL="0" indent="0">
              <a:buNone/>
            </a:pPr>
            <a:endParaRPr lang="en-US" sz="2600">
              <a:cs typeface="Calibri"/>
            </a:endParaRPr>
          </a:p>
          <a:p>
            <a:pPr marL="0" indent="0">
              <a:buNone/>
            </a:pPr>
            <a:r>
              <a:rPr lang="en-US" sz="2600">
                <a:cs typeface="Calibri"/>
              </a:rPr>
              <a:t>Agenda</a:t>
            </a:r>
          </a:p>
          <a:p>
            <a:pPr lvl="0"/>
            <a:r>
              <a:rPr lang="en-US" sz="2600"/>
              <a:t>Introduction to circles</a:t>
            </a:r>
          </a:p>
          <a:p>
            <a:pPr lvl="0"/>
            <a:r>
              <a:rPr lang="en-US" sz="2600"/>
              <a:t>Set common ground rules for small group circles</a:t>
            </a:r>
          </a:p>
          <a:p>
            <a:pPr lvl="0"/>
            <a:r>
              <a:rPr lang="en-US" sz="2600"/>
              <a:t>Move into small group circles</a:t>
            </a:r>
          </a:p>
          <a:p>
            <a:endParaRPr lang="en-US" sz="2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043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EA08F-60B7-4E6F-95F2-B904D4558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Defining </a:t>
            </a:r>
            <a:br>
              <a:rPr lang="en-US" sz="4800" dirty="0">
                <a:cs typeface="Calibri Light"/>
              </a:rPr>
            </a:br>
            <a:r>
              <a:rPr lang="en-US" sz="4800">
                <a:cs typeface="Calibri Light"/>
              </a:rPr>
              <a:t>anti-racism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BD5F-A855-4E89-89B0-5BD6EA074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300" y="141934"/>
            <a:ext cx="7196187" cy="67179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"Anti-racism is the active, </a:t>
            </a:r>
            <a:r>
              <a:rPr lang="en-US" i="1" dirty="0">
                <a:ea typeface="+mn-lt"/>
                <a:cs typeface="+mn-lt"/>
              </a:rPr>
              <a:t>on-going </a:t>
            </a:r>
            <a:r>
              <a:rPr lang="en-US" dirty="0">
                <a:ea typeface="+mn-lt"/>
                <a:cs typeface="+mn-lt"/>
              </a:rPr>
              <a:t>process of identifying and eliminating racism by changing </a:t>
            </a:r>
            <a:endParaRPr lang="en-US" sz="2000" dirty="0">
              <a:ea typeface="+mn-lt"/>
              <a:cs typeface="+mn-lt"/>
            </a:endParaRPr>
          </a:p>
          <a:p>
            <a:pPr marL="457200" indent="-457200"/>
            <a:r>
              <a:rPr lang="en-US" dirty="0">
                <a:ea typeface="+mn-lt"/>
                <a:cs typeface="+mn-lt"/>
              </a:rPr>
              <a:t>systems, 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organizational structures, 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policies and practices, 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and attitudes </a:t>
            </a:r>
            <a:r>
              <a:rPr lang="en-US" i="1" dirty="0">
                <a:ea typeface="+mn-lt"/>
                <a:cs typeface="+mn-lt"/>
              </a:rPr>
              <a:t>and behaviors</a:t>
            </a:r>
            <a:r>
              <a:rPr lang="en-US" dirty="0">
                <a:ea typeface="+mn-lt"/>
                <a:cs typeface="+mn-lt"/>
              </a:rPr>
              <a:t>,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so that power </a:t>
            </a:r>
            <a:r>
              <a:rPr lang="en-US" i="1" dirty="0">
                <a:ea typeface="+mn-lt"/>
                <a:cs typeface="+mn-lt"/>
              </a:rPr>
              <a:t>and opportunity</a:t>
            </a:r>
            <a:r>
              <a:rPr lang="en-US" dirty="0">
                <a:ea typeface="+mn-lt"/>
                <a:cs typeface="+mn-lt"/>
              </a:rPr>
              <a:t> are redistributed and shared equitably."</a:t>
            </a:r>
            <a:endParaRPr lang="en-US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 algn="r">
              <a:buNone/>
            </a:pPr>
            <a:r>
              <a:rPr lang="en-US" sz="2000" dirty="0">
                <a:ea typeface="+mn-lt"/>
                <a:cs typeface="+mn-lt"/>
              </a:rPr>
              <a:t>- Adapted from NAC International Perspectives: </a:t>
            </a:r>
          </a:p>
          <a:p>
            <a:pPr marL="0" indent="0" algn="r">
              <a:buNone/>
            </a:pPr>
            <a:r>
              <a:rPr lang="en-US" sz="2000" dirty="0">
                <a:ea typeface="+mn-lt"/>
                <a:cs typeface="+mn-lt"/>
              </a:rPr>
              <a:t>Women and Global Solidarity</a:t>
            </a:r>
            <a:endParaRPr lang="en-US" sz="2000" dirty="0">
              <a:cs typeface="Calibri" panose="020F0502020204030204"/>
            </a:endParaRPr>
          </a:p>
          <a:p>
            <a:pPr marL="0" indent="0" algn="r">
              <a:buNone/>
            </a:pPr>
            <a:r>
              <a:rPr lang="en-US" sz="2000" dirty="0">
                <a:cs typeface="Calibri" panose="020F0502020204030204"/>
              </a:rPr>
              <a:t>- Retrieved from Alberta Civil Liberties Research Centre</a:t>
            </a:r>
          </a:p>
          <a:p>
            <a:pPr marL="0" indent="0" algn="r">
              <a:buNone/>
            </a:pPr>
            <a:r>
              <a:rPr lang="en-US" sz="2000" i="1" dirty="0">
                <a:cs typeface="Calibri" panose="020F0502020204030204"/>
              </a:rPr>
              <a:t>*italics = my additions</a:t>
            </a:r>
          </a:p>
        </p:txBody>
      </p:sp>
    </p:spTree>
    <p:extLst>
      <p:ext uri="{BB962C8B-B14F-4D97-AF65-F5344CB8AC3E}">
        <p14:creationId xmlns:p14="http://schemas.microsoft.com/office/powerpoint/2010/main" val="3221154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A8E8-E679-409A-922E-A907EE91B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Introduction to circles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41E8F3F-5F75-49FB-8F5D-56A17A45F19B}"/>
              </a:ext>
            </a:extLst>
          </p:cNvPr>
          <p:cNvSpPr txBox="1">
            <a:spLocks/>
          </p:cNvSpPr>
          <p:nvPr/>
        </p:nvSpPr>
        <p:spPr>
          <a:xfrm>
            <a:off x="4942369" y="2314807"/>
            <a:ext cx="7249631" cy="3785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History</a:t>
            </a:r>
          </a:p>
          <a:p>
            <a:r>
              <a:rPr lang="en-US" sz="2000" dirty="0"/>
              <a:t>Drawn from traditions of Indigenous peoples and wisdom figures, and later restorative justice practices</a:t>
            </a:r>
            <a:endParaRPr lang="en-US" sz="2000" b="1" dirty="0"/>
          </a:p>
          <a:p>
            <a:r>
              <a:rPr lang="en-US" sz="2000" b="1" dirty="0"/>
              <a:t>Core assumptions</a:t>
            </a:r>
            <a:r>
              <a:rPr lang="en-US" sz="2000" dirty="0"/>
              <a:t>: the true nature of humans is good, wise, powerful, interconnected, and seeking right relationships with self and others</a:t>
            </a:r>
          </a:p>
          <a:p>
            <a:r>
              <a:rPr lang="en-US" sz="2000" b="1" dirty="0"/>
              <a:t>Common values</a:t>
            </a:r>
            <a:r>
              <a:rPr lang="en-US" sz="2000" dirty="0"/>
              <a:t>: love, respect, humility, trust, generosity, inclusivity, courage, honesty, sharing empathy</a:t>
            </a:r>
          </a:p>
          <a:p>
            <a:pPr marL="0" indent="0">
              <a:buNone/>
            </a:pPr>
            <a:r>
              <a:rPr lang="en-US" sz="2000" dirty="0"/>
              <a:t>How to Proceed</a:t>
            </a:r>
          </a:p>
          <a:p>
            <a:r>
              <a:rPr lang="en-US" sz="2000" dirty="0"/>
              <a:t>Establish ground rules</a:t>
            </a:r>
          </a:p>
          <a:p>
            <a:r>
              <a:rPr lang="en-US" sz="2000" dirty="0"/>
              <a:t>Respond to prompt(s) by sharing or passing</a:t>
            </a:r>
          </a:p>
          <a:p>
            <a:r>
              <a:rPr lang="en-US" sz="2000" dirty="0"/>
              <a:t>Keep the same participation order after each round</a:t>
            </a:r>
          </a:p>
          <a:p>
            <a:r>
              <a:rPr lang="en-US" sz="2000"/>
              <a:t>Rounds continue </a:t>
            </a:r>
            <a:r>
              <a:rPr lang="en-US" sz="2000" dirty="0"/>
              <a:t>until people are done sharing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5" descr="A picture containing food, knife&#10;&#10;Description automatically generated">
            <a:extLst>
              <a:ext uri="{FF2B5EF4-FFF2-40B4-BE49-F238E27FC236}">
                <a16:creationId xmlns:a16="http://schemas.microsoft.com/office/drawing/2014/main" id="{6480B18E-58D0-4F47-BE5F-840F02DFF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7" r="10636" b="9247"/>
          <a:stretch/>
        </p:blipFill>
        <p:spPr>
          <a:xfrm>
            <a:off x="0" y="0"/>
            <a:ext cx="4505739" cy="6223815"/>
          </a:xfrm>
          <a:prstGeom prst="rect">
            <a:avLst/>
          </a:prstGeom>
          <a:effectLst/>
        </p:spPr>
      </p:pic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A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78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D171-278A-47A4-8383-46996933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941" y="226700"/>
            <a:ext cx="4357150" cy="1676603"/>
          </a:xfrm>
        </p:spPr>
        <p:txBody>
          <a:bodyPr>
            <a:noAutofit/>
          </a:bodyPr>
          <a:lstStyle/>
          <a:p>
            <a:r>
              <a:rPr lang="en-US" dirty="0">
                <a:cs typeface="Calibri Light"/>
              </a:rPr>
              <a:t>First step to our discussion circles</a:t>
            </a:r>
            <a:endParaRPr lang="en-US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91DBFB9-87D7-48B0-970F-A55B02429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12" t="14375" r="523" b="28125"/>
          <a:stretch/>
        </p:blipFill>
        <p:spPr>
          <a:xfrm>
            <a:off x="744142" y="2031637"/>
            <a:ext cx="6064660" cy="2794725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A0A66-BC2E-43BD-BF03-C1857ED1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942" y="2107722"/>
            <a:ext cx="4371526" cy="41101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We will set some guidelines together to guide our sharing today.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Please use the chat function to share a word or two about what you need from the group and from the space to be able to participate safely and fully.</a:t>
            </a:r>
          </a:p>
        </p:txBody>
      </p:sp>
    </p:spTree>
    <p:extLst>
      <p:ext uri="{BB962C8B-B14F-4D97-AF65-F5344CB8AC3E}">
        <p14:creationId xmlns:p14="http://schemas.microsoft.com/office/powerpoint/2010/main" val="309924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4B6A-A7F6-4E75-B3CF-C6570D9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Moving into discussion circles</a:t>
            </a:r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6039F-451C-4E04-8CA1-E59ADBD9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Intro and Check in: Who are you? How are you doing as you enter this circle today?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/>
              <a:t>What helps you and what hinders you in your efforts to implement an anti-racist pedagogy?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How will what you have learned over the course of this series inform your teaching going forward? </a:t>
            </a:r>
          </a:p>
          <a:p>
            <a:pPr marL="514350" indent="-514350">
              <a:buAutoNum type="arabicPeriod"/>
            </a:pPr>
            <a:r>
              <a:rPr lang="en-US" dirty="0">
                <a:ea typeface="+mn-lt"/>
                <a:cs typeface="+mn-lt"/>
              </a:rPr>
              <a:t>Check out: How are you doing as you leave this circle? </a:t>
            </a:r>
            <a:endParaRPr lang="en-US" dirty="0"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9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157E8C6B576841973416B1FAB2F069" ma:contentTypeVersion="12" ma:contentTypeDescription="Create a new document." ma:contentTypeScope="" ma:versionID="e1a25a1dd7bbb2fcc27b8178b24534b4">
  <xsd:schema xmlns:xsd="http://www.w3.org/2001/XMLSchema" xmlns:xs="http://www.w3.org/2001/XMLSchema" xmlns:p="http://schemas.microsoft.com/office/2006/metadata/properties" xmlns:ns2="ed468a1d-be4c-4419-bcf5-210cc53d3a6d" xmlns:ns3="e81b1abb-2002-435a-a018-5721bb4a0dbc" targetNamespace="http://schemas.microsoft.com/office/2006/metadata/properties" ma:root="true" ma:fieldsID="44d9c329184ca9b5980eb424e0bafcf7" ns2:_="" ns3:_="">
    <xsd:import namespace="ed468a1d-be4c-4419-bcf5-210cc53d3a6d"/>
    <xsd:import namespace="e81b1abb-2002-435a-a018-5721bb4a0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68a1d-be4c-4419-bcf5-210cc53d3a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1b1abb-2002-435a-a018-5721bb4a0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8E29D7-01F5-4ECF-A361-BFE69B506D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E5E08-15A8-4D40-ADEB-4FD64748F1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4C26A7-67D1-4579-8154-08F0FAF1A0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68a1d-be4c-4419-bcf5-210cc53d3a6d"/>
    <ds:schemaRef ds:uri="e81b1abb-2002-435a-a018-5721bb4a0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518</Words>
  <Application>Microsoft Office PowerPoint</Application>
  <PresentationFormat>Widescreen</PresentationFormat>
  <Paragraphs>62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Anti-Racist Pedagogy Series Closing Discussion Circle</vt:lpstr>
      <vt:lpstr>Welcome</vt:lpstr>
      <vt:lpstr>Intent of session &amp; Agenda </vt:lpstr>
      <vt:lpstr>Defining  anti-racism</vt:lpstr>
      <vt:lpstr>Introduction to circles</vt:lpstr>
      <vt:lpstr>First step to our discussion circles</vt:lpstr>
      <vt:lpstr>Moving into discussion circles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Anti-Racist Pedagogy Series Closing Discussion Circle</dc:title>
  <dc:creator>Mansbach, Jessica</dc:creator>
  <cp:lastModifiedBy>Mansbach, Jessica</cp:lastModifiedBy>
  <cp:revision>1</cp:revision>
  <dcterms:created xsi:type="dcterms:W3CDTF">2020-08-04T12:38:29Z</dcterms:created>
  <dcterms:modified xsi:type="dcterms:W3CDTF">2020-08-04T12:40:09Z</dcterms:modified>
</cp:coreProperties>
</file>